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5"/>
  </p:notesMasterIdLst>
  <p:sldIdLst>
    <p:sldId id="278" r:id="rId5"/>
    <p:sldId id="295" r:id="rId6"/>
    <p:sldId id="297" r:id="rId7"/>
    <p:sldId id="298" r:id="rId8"/>
    <p:sldId id="296" r:id="rId9"/>
    <p:sldId id="300" r:id="rId10"/>
    <p:sldId id="294" r:id="rId11"/>
    <p:sldId id="279" r:id="rId12"/>
    <p:sldId id="280" r:id="rId13"/>
    <p:sldId id="281" r:id="rId14"/>
    <p:sldId id="284" r:id="rId15"/>
    <p:sldId id="282" r:id="rId16"/>
    <p:sldId id="285" r:id="rId17"/>
    <p:sldId id="287" r:id="rId18"/>
    <p:sldId id="288" r:id="rId19"/>
    <p:sldId id="289" r:id="rId20"/>
    <p:sldId id="290" r:id="rId21"/>
    <p:sldId id="291" r:id="rId22"/>
    <p:sldId id="292" r:id="rId23"/>
    <p:sldId id="293" r:id="rId2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000000"/>
    <a:srgbClr val="202C8F"/>
    <a:srgbClr val="FDFBF6"/>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3" d="100"/>
          <a:sy n="63" d="100"/>
        </p:scale>
        <p:origin x="804"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96692" y="1211072"/>
            <a:ext cx="6391148" cy="2163064"/>
          </a:xfrm>
        </p:spPr>
        <p:txBody>
          <a:bodyPr/>
          <a:lstStyle/>
          <a:p>
            <a:r>
              <a:rPr lang="en-US" dirty="0"/>
              <a:t>Supply chain sustainability analysis</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Ian Cedric Io</a:t>
            </a:r>
          </a:p>
          <a:p>
            <a:endParaRPr lang="en-US" dirty="0"/>
          </a:p>
          <a:p>
            <a:r>
              <a:rPr lang="en-US" dirty="0"/>
              <a:t>Created in R &amp; Tableau</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Problem</a:t>
            </a:r>
          </a:p>
          <a:p>
            <a:r>
              <a:rPr lang="en-US" dirty="0"/>
              <a:t>Exploratory Data Analysis</a:t>
            </a:r>
          </a:p>
          <a:p>
            <a:r>
              <a:rPr lang="en-US" dirty="0"/>
              <a:t>Insights</a:t>
            </a:r>
          </a:p>
          <a:p>
            <a:r>
              <a:rPr lang="en-US" dirty="0"/>
              <a:t>Recommendations</a:t>
            </a:r>
          </a:p>
        </p:txBody>
      </p:sp>
    </p:spTree>
    <p:extLst>
      <p:ext uri="{BB962C8B-B14F-4D97-AF65-F5344CB8AC3E}">
        <p14:creationId xmlns:p14="http://schemas.microsoft.com/office/powerpoint/2010/main" val="333430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921AD-4527-F0B9-1A89-2CA6BBAA10EB}"/>
              </a:ext>
            </a:extLst>
          </p:cNvPr>
          <p:cNvSpPr>
            <a:spLocks noGrp="1"/>
          </p:cNvSpPr>
          <p:nvPr>
            <p:ph type="title"/>
          </p:nvPr>
        </p:nvSpPr>
        <p:spPr/>
        <p:txBody>
          <a:bodyPr/>
          <a:lstStyle/>
          <a:p>
            <a:r>
              <a:rPr lang="en-SG" dirty="0"/>
              <a:t>Problem</a:t>
            </a:r>
          </a:p>
        </p:txBody>
      </p:sp>
      <p:sp>
        <p:nvSpPr>
          <p:cNvPr id="5" name="Content Placeholder 4">
            <a:extLst>
              <a:ext uri="{FF2B5EF4-FFF2-40B4-BE49-F238E27FC236}">
                <a16:creationId xmlns:a16="http://schemas.microsoft.com/office/drawing/2014/main" id="{72CD60F7-25A5-55CD-7D78-7C2383810875}"/>
              </a:ext>
            </a:extLst>
          </p:cNvPr>
          <p:cNvSpPr>
            <a:spLocks noGrp="1"/>
          </p:cNvSpPr>
          <p:nvPr>
            <p:ph sz="half" idx="1"/>
          </p:nvPr>
        </p:nvSpPr>
        <p:spPr>
          <a:xfrm>
            <a:off x="758952" y="2175256"/>
            <a:ext cx="10680192" cy="2834640"/>
          </a:xfrm>
        </p:spPr>
        <p:txBody>
          <a:bodyPr/>
          <a:lstStyle/>
          <a:p>
            <a:pPr marL="0" indent="0">
              <a:buNone/>
            </a:pPr>
            <a:r>
              <a:rPr lang="en-SG" b="1" dirty="0"/>
              <a:t>Which orders should be prioritised?</a:t>
            </a:r>
          </a:p>
          <a:p>
            <a:r>
              <a:rPr lang="en-SG" i="1" dirty="0"/>
              <a:t>Issue</a:t>
            </a:r>
            <a:r>
              <a:rPr lang="en-SG" dirty="0"/>
              <a:t>: High number of item complexity (557 different items)</a:t>
            </a:r>
          </a:p>
          <a:p>
            <a:r>
              <a:rPr lang="en-SG" i="1" dirty="0"/>
              <a:t>Tool</a:t>
            </a:r>
            <a:r>
              <a:rPr lang="en-SG" dirty="0"/>
              <a:t>: Pareto Analysis – according to total value ($) and number of items</a:t>
            </a:r>
          </a:p>
          <a:p>
            <a:pPr lvl="1"/>
            <a:endParaRPr lang="en-SG" dirty="0"/>
          </a:p>
        </p:txBody>
      </p:sp>
    </p:spTree>
    <p:extLst>
      <p:ext uri="{BB962C8B-B14F-4D97-AF65-F5344CB8AC3E}">
        <p14:creationId xmlns:p14="http://schemas.microsoft.com/office/powerpoint/2010/main" val="252929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71D7FF-8B7A-46A7-F8B8-83AA91346F01}"/>
              </a:ext>
            </a:extLst>
          </p:cNvPr>
          <p:cNvSpPr>
            <a:spLocks noGrp="1"/>
          </p:cNvSpPr>
          <p:nvPr>
            <p:ph type="ftr" sz="quarter" idx="11"/>
          </p:nvPr>
        </p:nvSpPr>
        <p:spPr/>
        <p:txBody>
          <a:bodyPr/>
          <a:lstStyle/>
          <a:p>
            <a:pPr>
              <a:spcAft>
                <a:spcPts val="600"/>
              </a:spcAft>
            </a:pPr>
            <a:r>
              <a:rPr lang="en-US" dirty="0"/>
              <a:t>Supply Chain Sustainability Analysis</a:t>
            </a:r>
          </a:p>
        </p:txBody>
      </p:sp>
      <p:sp>
        <p:nvSpPr>
          <p:cNvPr id="6" name="Title 1">
            <a:extLst>
              <a:ext uri="{FF2B5EF4-FFF2-40B4-BE49-F238E27FC236}">
                <a16:creationId xmlns:a16="http://schemas.microsoft.com/office/drawing/2014/main" id="{7729081C-A280-32C0-1AAE-D2F44EA2F012}"/>
              </a:ext>
            </a:extLst>
          </p:cNvPr>
          <p:cNvSpPr>
            <a:spLocks noGrp="1"/>
          </p:cNvSpPr>
          <p:nvPr>
            <p:ph type="title"/>
          </p:nvPr>
        </p:nvSpPr>
        <p:spPr>
          <a:xfrm>
            <a:off x="758952" y="843280"/>
            <a:ext cx="10671048" cy="916940"/>
          </a:xfrm>
        </p:spPr>
        <p:txBody>
          <a:bodyPr anchor="t">
            <a:normAutofit/>
          </a:bodyPr>
          <a:lstStyle/>
          <a:p>
            <a:r>
              <a:rPr lang="en-US" sz="2500" dirty="0"/>
              <a:t>Annex: DATA PREPARATION IN R</a:t>
            </a:r>
          </a:p>
        </p:txBody>
      </p:sp>
      <p:sp>
        <p:nvSpPr>
          <p:cNvPr id="42" name="TextBox 41">
            <a:extLst>
              <a:ext uri="{FF2B5EF4-FFF2-40B4-BE49-F238E27FC236}">
                <a16:creationId xmlns:a16="http://schemas.microsoft.com/office/drawing/2014/main" id="{04AE26E2-5BDD-E5F8-B6EA-66E6FCDAC2A3}"/>
              </a:ext>
            </a:extLst>
          </p:cNvPr>
          <p:cNvSpPr txBox="1"/>
          <p:nvPr/>
        </p:nvSpPr>
        <p:spPr>
          <a:xfrm>
            <a:off x="804672" y="1353412"/>
            <a:ext cx="6035040" cy="1815882"/>
          </a:xfrm>
          <a:prstGeom prst="rect">
            <a:avLst/>
          </a:prstGeom>
          <a:noFill/>
        </p:spPr>
        <p:txBody>
          <a:bodyPr wrap="square" rtlCol="0">
            <a:spAutoFit/>
          </a:bodyPr>
          <a:lstStyle/>
          <a:p>
            <a:r>
              <a:rPr lang="en-SG" sz="1600" b="1" u="sng" dirty="0">
                <a:solidFill>
                  <a:schemeClr val="accent6"/>
                </a:solidFill>
              </a:rPr>
              <a:t>Order List</a:t>
            </a:r>
          </a:p>
          <a:p>
            <a:endParaRPr lang="en-SG" sz="1600" b="1" u="sng" dirty="0">
              <a:solidFill>
                <a:schemeClr val="accent6"/>
              </a:solidFill>
            </a:endParaRPr>
          </a:p>
          <a:p>
            <a:r>
              <a:rPr lang="en-SG" sz="1600" dirty="0">
                <a:solidFill>
                  <a:schemeClr val="accent6"/>
                </a:solidFill>
                <a:highlight>
                  <a:srgbClr val="AAC4E9"/>
                </a:highlight>
              </a:rPr>
              <a:t>"</a:t>
            </a:r>
            <a:r>
              <a:rPr lang="en-SG" sz="1600" dirty="0" err="1">
                <a:solidFill>
                  <a:schemeClr val="accent6"/>
                </a:solidFill>
                <a:highlight>
                  <a:srgbClr val="AAC4E9"/>
                </a:highlight>
              </a:rPr>
              <a:t>Item.Code</a:t>
            </a:r>
            <a:r>
              <a:rPr lang="en-SG" sz="1600" dirty="0">
                <a:solidFill>
                  <a:schemeClr val="accent6"/>
                </a:solidFill>
                <a:highlight>
                  <a:srgbClr val="AAC4E9"/>
                </a:highlight>
              </a:rPr>
              <a:t>"  (primary key)</a:t>
            </a:r>
            <a:br>
              <a:rPr lang="en-SG" sz="1600" dirty="0">
                <a:solidFill>
                  <a:schemeClr val="accent6"/>
                </a:solidFill>
                <a:highlight>
                  <a:srgbClr val="FFFF00"/>
                </a:highlight>
              </a:rPr>
            </a:br>
            <a:r>
              <a:rPr lang="en-SG" sz="1600" dirty="0">
                <a:solidFill>
                  <a:schemeClr val="accent6"/>
                </a:solidFill>
              </a:rPr>
              <a:t>"</a:t>
            </a:r>
            <a:r>
              <a:rPr lang="en-SG" sz="1600" dirty="0" err="1">
                <a:solidFill>
                  <a:schemeClr val="accent6"/>
                </a:solidFill>
              </a:rPr>
              <a:t>X.x</a:t>
            </a:r>
            <a:r>
              <a:rPr lang="en-SG" sz="1600" dirty="0">
                <a:solidFill>
                  <a:schemeClr val="accent6"/>
                </a:solidFill>
              </a:rPr>
              <a:t>"               "</a:t>
            </a:r>
            <a:r>
              <a:rPr lang="en-SG" sz="1600" dirty="0" err="1">
                <a:solidFill>
                  <a:schemeClr val="accent6"/>
                </a:solidFill>
              </a:rPr>
              <a:t>Conversion.Ratio</a:t>
            </a:r>
            <a:r>
              <a:rPr lang="en-SG" sz="1600" dirty="0">
                <a:solidFill>
                  <a:schemeClr val="accent6"/>
                </a:solidFill>
              </a:rPr>
              <a:t>"  "</a:t>
            </a:r>
            <a:r>
              <a:rPr lang="en-SG" sz="1600" dirty="0" err="1">
                <a:solidFill>
                  <a:schemeClr val="accent6"/>
                </a:solidFill>
              </a:rPr>
              <a:t>X.y</a:t>
            </a:r>
            <a:r>
              <a:rPr lang="en-SG" sz="1600" dirty="0">
                <a:solidFill>
                  <a:schemeClr val="accent6"/>
                </a:solidFill>
              </a:rPr>
              <a:t>"               "Date"              "</a:t>
            </a:r>
            <a:r>
              <a:rPr lang="en-SG" sz="1600" dirty="0" err="1">
                <a:solidFill>
                  <a:schemeClr val="accent6"/>
                </a:solidFill>
              </a:rPr>
              <a:t>Month.Year</a:t>
            </a:r>
            <a:r>
              <a:rPr lang="en-SG" sz="1600" dirty="0">
                <a:solidFill>
                  <a:schemeClr val="accent6"/>
                </a:solidFill>
              </a:rPr>
              <a:t>"       "</a:t>
            </a:r>
            <a:r>
              <a:rPr lang="en-SG" sz="1600" dirty="0" err="1">
                <a:solidFill>
                  <a:schemeClr val="accent6"/>
                </a:solidFill>
              </a:rPr>
              <a:t>Warehouse.Code</a:t>
            </a:r>
            <a:r>
              <a:rPr lang="en-SG" sz="1600" dirty="0">
                <a:solidFill>
                  <a:schemeClr val="accent6"/>
                </a:solidFill>
              </a:rPr>
              <a:t>"    "</a:t>
            </a:r>
            <a:r>
              <a:rPr lang="en-SG" sz="1600" dirty="0" err="1">
                <a:solidFill>
                  <a:schemeClr val="accent6"/>
                </a:solidFill>
              </a:rPr>
              <a:t>Customer.Code</a:t>
            </a:r>
            <a:r>
              <a:rPr lang="en-SG" sz="1600" dirty="0">
                <a:solidFill>
                  <a:schemeClr val="accent6"/>
                </a:solidFill>
              </a:rPr>
              <a:t>"     "</a:t>
            </a:r>
            <a:r>
              <a:rPr lang="en-SG" sz="1600" dirty="0" err="1">
                <a:solidFill>
                  <a:schemeClr val="accent6"/>
                </a:solidFill>
              </a:rPr>
              <a:t>Order.Number</a:t>
            </a:r>
            <a:r>
              <a:rPr lang="en-SG" sz="1600" dirty="0">
                <a:solidFill>
                  <a:schemeClr val="accent6"/>
                </a:solidFill>
              </a:rPr>
              <a:t>"      "</a:t>
            </a:r>
            <a:r>
              <a:rPr lang="en-SG" sz="1600" dirty="0" err="1">
                <a:solidFill>
                  <a:schemeClr val="accent6"/>
                </a:solidFill>
              </a:rPr>
              <a:t>Order.Line.Number</a:t>
            </a:r>
            <a:r>
              <a:rPr lang="en-SG" sz="1600" dirty="0">
                <a:solidFill>
                  <a:schemeClr val="accent6"/>
                </a:solidFill>
              </a:rPr>
              <a:t>" </a:t>
            </a:r>
            <a:br>
              <a:rPr lang="en-SG" sz="1600" dirty="0">
                <a:solidFill>
                  <a:schemeClr val="accent6"/>
                </a:solidFill>
              </a:rPr>
            </a:br>
            <a:r>
              <a:rPr lang="en-SG" sz="1600" dirty="0">
                <a:solidFill>
                  <a:schemeClr val="accent6"/>
                </a:solidFill>
              </a:rPr>
              <a:t>"Units"             "Euros"           "</a:t>
            </a:r>
            <a:r>
              <a:rPr lang="en-SG" sz="1600" dirty="0" err="1">
                <a:solidFill>
                  <a:schemeClr val="accent6"/>
                </a:solidFill>
              </a:rPr>
              <a:t>TotalValue</a:t>
            </a:r>
            <a:r>
              <a:rPr lang="en-SG" sz="1600" dirty="0">
                <a:solidFill>
                  <a:schemeClr val="accent6"/>
                </a:solidFill>
              </a:rPr>
              <a:t>" </a:t>
            </a:r>
          </a:p>
        </p:txBody>
      </p:sp>
      <p:sp>
        <p:nvSpPr>
          <p:cNvPr id="44" name="TextBox 43">
            <a:extLst>
              <a:ext uri="{FF2B5EF4-FFF2-40B4-BE49-F238E27FC236}">
                <a16:creationId xmlns:a16="http://schemas.microsoft.com/office/drawing/2014/main" id="{A614E6AD-E4D5-DB94-8D29-E02ED6507449}"/>
              </a:ext>
            </a:extLst>
          </p:cNvPr>
          <p:cNvSpPr txBox="1"/>
          <p:nvPr/>
        </p:nvSpPr>
        <p:spPr>
          <a:xfrm>
            <a:off x="804672" y="3422153"/>
            <a:ext cx="6035040" cy="584775"/>
          </a:xfrm>
          <a:prstGeom prst="rect">
            <a:avLst/>
          </a:prstGeom>
          <a:noFill/>
        </p:spPr>
        <p:txBody>
          <a:bodyPr wrap="square" rtlCol="0">
            <a:spAutoFit/>
          </a:bodyPr>
          <a:lstStyle/>
          <a:p>
            <a:r>
              <a:rPr lang="en-SG" sz="1600" b="1" u="sng" dirty="0">
                <a:solidFill>
                  <a:schemeClr val="accent6"/>
                </a:solidFill>
              </a:rPr>
              <a:t>GPS Locations</a:t>
            </a:r>
          </a:p>
          <a:p>
            <a:r>
              <a:rPr lang="en-US" sz="1600" dirty="0">
                <a:solidFill>
                  <a:schemeClr val="accent6"/>
                </a:solidFill>
              </a:rPr>
              <a:t>"X"       "Country" "City"    "GPS.1"   "GPS.2" </a:t>
            </a:r>
            <a:endParaRPr lang="en-SG" sz="1600" dirty="0">
              <a:solidFill>
                <a:schemeClr val="accent6"/>
              </a:solidFill>
            </a:endParaRPr>
          </a:p>
        </p:txBody>
      </p:sp>
      <p:sp>
        <p:nvSpPr>
          <p:cNvPr id="46" name="TextBox 45">
            <a:extLst>
              <a:ext uri="{FF2B5EF4-FFF2-40B4-BE49-F238E27FC236}">
                <a16:creationId xmlns:a16="http://schemas.microsoft.com/office/drawing/2014/main" id="{1E19D124-813B-1DF8-B884-769ADC250859}"/>
              </a:ext>
            </a:extLst>
          </p:cNvPr>
          <p:cNvSpPr txBox="1"/>
          <p:nvPr/>
        </p:nvSpPr>
        <p:spPr>
          <a:xfrm>
            <a:off x="804672" y="4159328"/>
            <a:ext cx="6035040" cy="1323439"/>
          </a:xfrm>
          <a:prstGeom prst="rect">
            <a:avLst/>
          </a:prstGeom>
          <a:noFill/>
        </p:spPr>
        <p:txBody>
          <a:bodyPr wrap="square" rtlCol="0">
            <a:spAutoFit/>
          </a:bodyPr>
          <a:lstStyle/>
          <a:p>
            <a:r>
              <a:rPr lang="en-SG" sz="1600" b="1" u="sng" dirty="0">
                <a:solidFill>
                  <a:schemeClr val="accent6"/>
                </a:solidFill>
              </a:rPr>
              <a:t>Distances</a:t>
            </a:r>
          </a:p>
          <a:p>
            <a:r>
              <a:rPr lang="en-US" sz="1600" dirty="0">
                <a:solidFill>
                  <a:schemeClr val="accent6"/>
                </a:solidFill>
              </a:rPr>
              <a:t> "X"                 "</a:t>
            </a:r>
            <a:r>
              <a:rPr lang="en-US" sz="1600" dirty="0" err="1">
                <a:solidFill>
                  <a:schemeClr val="accent6"/>
                </a:solidFill>
              </a:rPr>
              <a:t>Warehouse.Code</a:t>
            </a:r>
            <a:r>
              <a:rPr lang="en-US" sz="1600" dirty="0">
                <a:solidFill>
                  <a:schemeClr val="accent6"/>
                </a:solidFill>
              </a:rPr>
              <a:t>"    "</a:t>
            </a:r>
            <a:r>
              <a:rPr lang="en-US" sz="1600" dirty="0" err="1">
                <a:solidFill>
                  <a:schemeClr val="accent6"/>
                </a:solidFill>
              </a:rPr>
              <a:t>Warehouse.Name</a:t>
            </a:r>
            <a:r>
              <a:rPr lang="en-US" sz="1600" dirty="0">
                <a:solidFill>
                  <a:schemeClr val="accent6"/>
                </a:solidFill>
              </a:rPr>
              <a:t>"    "</a:t>
            </a:r>
            <a:r>
              <a:rPr lang="en-US" sz="1600" dirty="0" err="1">
                <a:solidFill>
                  <a:schemeClr val="accent6"/>
                </a:solidFill>
              </a:rPr>
              <a:t>Warehouse.Country</a:t>
            </a:r>
            <a:r>
              <a:rPr lang="en-US" sz="1600" dirty="0">
                <a:solidFill>
                  <a:schemeClr val="accent6"/>
                </a:solidFill>
              </a:rPr>
              <a:t>" "</a:t>
            </a:r>
            <a:r>
              <a:rPr lang="en-US" sz="1600" dirty="0" err="1">
                <a:solidFill>
                  <a:schemeClr val="accent6"/>
                </a:solidFill>
              </a:rPr>
              <a:t>Warehouse.City</a:t>
            </a:r>
            <a:r>
              <a:rPr lang="en-US" sz="1600" dirty="0">
                <a:solidFill>
                  <a:schemeClr val="accent6"/>
                </a:solidFill>
              </a:rPr>
              <a:t>"    "</a:t>
            </a:r>
            <a:r>
              <a:rPr lang="en-US" sz="1600" dirty="0" err="1">
                <a:solidFill>
                  <a:schemeClr val="accent6"/>
                </a:solidFill>
              </a:rPr>
              <a:t>Customer.Code</a:t>
            </a:r>
            <a:r>
              <a:rPr lang="en-US" sz="1600" dirty="0">
                <a:solidFill>
                  <a:schemeClr val="accent6"/>
                </a:solidFill>
              </a:rPr>
              <a:t>"    </a:t>
            </a:r>
          </a:p>
          <a:p>
            <a:r>
              <a:rPr lang="en-US" sz="1600" dirty="0">
                <a:solidFill>
                  <a:schemeClr val="accent6"/>
                </a:solidFill>
              </a:rPr>
              <a:t> "</a:t>
            </a:r>
            <a:r>
              <a:rPr lang="en-US" sz="1600" dirty="0" err="1">
                <a:solidFill>
                  <a:schemeClr val="accent6"/>
                </a:solidFill>
              </a:rPr>
              <a:t>Customer.Country</a:t>
            </a:r>
            <a:r>
              <a:rPr lang="en-US" sz="1600" dirty="0">
                <a:solidFill>
                  <a:schemeClr val="accent6"/>
                </a:solidFill>
              </a:rPr>
              <a:t>"  "</a:t>
            </a:r>
            <a:r>
              <a:rPr lang="en-US" sz="1600" dirty="0" err="1">
                <a:solidFill>
                  <a:schemeClr val="accent6"/>
                </a:solidFill>
              </a:rPr>
              <a:t>Customer.City</a:t>
            </a:r>
            <a:r>
              <a:rPr lang="en-US" sz="1600" dirty="0">
                <a:solidFill>
                  <a:schemeClr val="accent6"/>
                </a:solidFill>
              </a:rPr>
              <a:t>"   </a:t>
            </a:r>
            <a:br>
              <a:rPr lang="en-US" sz="1600" dirty="0">
                <a:solidFill>
                  <a:schemeClr val="accent6"/>
                </a:solidFill>
              </a:rPr>
            </a:br>
            <a:r>
              <a:rPr lang="en-US" sz="1600" dirty="0">
                <a:solidFill>
                  <a:schemeClr val="accent6"/>
                </a:solidFill>
              </a:rPr>
              <a:t> "Road"              "Rail"              "Sea"               "Air" </a:t>
            </a:r>
            <a:endParaRPr lang="en-SG" sz="1600" dirty="0">
              <a:solidFill>
                <a:schemeClr val="accent6"/>
              </a:solidFill>
            </a:endParaRPr>
          </a:p>
        </p:txBody>
      </p:sp>
      <p:grpSp>
        <p:nvGrpSpPr>
          <p:cNvPr id="47" name="Group 46">
            <a:extLst>
              <a:ext uri="{FF2B5EF4-FFF2-40B4-BE49-F238E27FC236}">
                <a16:creationId xmlns:a16="http://schemas.microsoft.com/office/drawing/2014/main" id="{7FD7FBF2-14B5-6EC7-8087-CDA09369F02A}"/>
              </a:ext>
            </a:extLst>
          </p:cNvPr>
          <p:cNvGrpSpPr/>
          <p:nvPr/>
        </p:nvGrpSpPr>
        <p:grpSpPr>
          <a:xfrm>
            <a:off x="8001910" y="2445394"/>
            <a:ext cx="3169920" cy="1953518"/>
            <a:chOff x="883920" y="1911350"/>
            <a:chExt cx="3169920" cy="1953518"/>
          </a:xfrm>
        </p:grpSpPr>
        <p:grpSp>
          <p:nvGrpSpPr>
            <p:cNvPr id="48" name="Graphic 7" descr="Database with solid fill">
              <a:extLst>
                <a:ext uri="{FF2B5EF4-FFF2-40B4-BE49-F238E27FC236}">
                  <a16:creationId xmlns:a16="http://schemas.microsoft.com/office/drawing/2014/main" id="{EDCEDDC0-46E1-F03E-5F2B-14F906AF6FE7}"/>
                </a:ext>
              </a:extLst>
            </p:cNvPr>
            <p:cNvGrpSpPr/>
            <p:nvPr/>
          </p:nvGrpSpPr>
          <p:grpSpPr>
            <a:xfrm>
              <a:off x="1675384" y="1911350"/>
              <a:ext cx="533400" cy="723900"/>
              <a:chOff x="1826260" y="1911350"/>
              <a:chExt cx="533400" cy="723900"/>
            </a:xfrm>
            <a:solidFill>
              <a:schemeClr val="accent6"/>
            </a:solidFill>
          </p:grpSpPr>
          <p:sp>
            <p:nvSpPr>
              <p:cNvPr id="50" name="Freeform: Shape 49">
                <a:extLst>
                  <a:ext uri="{FF2B5EF4-FFF2-40B4-BE49-F238E27FC236}">
                    <a16:creationId xmlns:a16="http://schemas.microsoft.com/office/drawing/2014/main" id="{532FB0C2-EF83-D2C5-B345-396DA3AFFBE5}"/>
                  </a:ext>
                </a:extLst>
              </p:cNvPr>
              <p:cNvSpPr/>
              <p:nvPr/>
            </p:nvSpPr>
            <p:spPr>
              <a:xfrm>
                <a:off x="1826260" y="19113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grpFill/>
              <a:ln w="9525" cap="flat">
                <a:noFill/>
                <a:prstDash val="solid"/>
                <a:miter/>
              </a:ln>
            </p:spPr>
            <p:txBody>
              <a:bodyPr rtlCol="0" anchor="ctr"/>
              <a:lstStyle/>
              <a:p>
                <a:endParaRPr lang="en-SG" sz="1300"/>
              </a:p>
            </p:txBody>
          </p:sp>
          <p:sp>
            <p:nvSpPr>
              <p:cNvPr id="51" name="Freeform: Shape 50">
                <a:extLst>
                  <a:ext uri="{FF2B5EF4-FFF2-40B4-BE49-F238E27FC236}">
                    <a16:creationId xmlns:a16="http://schemas.microsoft.com/office/drawing/2014/main" id="{97B24A6D-CCDB-2F97-B74A-2870FA4E8DF4}"/>
                  </a:ext>
                </a:extLst>
              </p:cNvPr>
              <p:cNvSpPr/>
              <p:nvPr/>
            </p:nvSpPr>
            <p:spPr>
              <a:xfrm>
                <a:off x="1826260" y="20256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SG" sz="1300"/>
              </a:p>
            </p:txBody>
          </p:sp>
          <p:sp>
            <p:nvSpPr>
              <p:cNvPr id="52" name="Freeform: Shape 51">
                <a:extLst>
                  <a:ext uri="{FF2B5EF4-FFF2-40B4-BE49-F238E27FC236}">
                    <a16:creationId xmlns:a16="http://schemas.microsoft.com/office/drawing/2014/main" id="{F05181A5-EC84-7DE6-8611-CCF51B3B9C95}"/>
                  </a:ext>
                </a:extLst>
              </p:cNvPr>
              <p:cNvSpPr/>
              <p:nvPr/>
            </p:nvSpPr>
            <p:spPr>
              <a:xfrm>
                <a:off x="1826260" y="22161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SG" sz="1300"/>
              </a:p>
            </p:txBody>
          </p:sp>
          <p:sp>
            <p:nvSpPr>
              <p:cNvPr id="53" name="Freeform: Shape 52">
                <a:extLst>
                  <a:ext uri="{FF2B5EF4-FFF2-40B4-BE49-F238E27FC236}">
                    <a16:creationId xmlns:a16="http://schemas.microsoft.com/office/drawing/2014/main" id="{7C06520A-DF87-39A2-7AFE-4EAFE5F89E1D}"/>
                  </a:ext>
                </a:extLst>
              </p:cNvPr>
              <p:cNvSpPr/>
              <p:nvPr/>
            </p:nvSpPr>
            <p:spPr>
              <a:xfrm>
                <a:off x="1826260" y="24066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grpFill/>
              <a:ln w="9525" cap="flat">
                <a:noFill/>
                <a:prstDash val="solid"/>
                <a:miter/>
              </a:ln>
            </p:spPr>
            <p:txBody>
              <a:bodyPr rtlCol="0" anchor="ctr"/>
              <a:lstStyle/>
              <a:p>
                <a:endParaRPr lang="en-SG" sz="1300"/>
              </a:p>
            </p:txBody>
          </p:sp>
        </p:grpSp>
        <p:sp>
          <p:nvSpPr>
            <p:cNvPr id="49" name="TextBox 48">
              <a:extLst>
                <a:ext uri="{FF2B5EF4-FFF2-40B4-BE49-F238E27FC236}">
                  <a16:creationId xmlns:a16="http://schemas.microsoft.com/office/drawing/2014/main" id="{B36EC127-5D65-9B78-8D1B-BB5FA421EB48}"/>
                </a:ext>
              </a:extLst>
            </p:cNvPr>
            <p:cNvSpPr txBox="1"/>
            <p:nvPr/>
          </p:nvSpPr>
          <p:spPr>
            <a:xfrm>
              <a:off x="883920" y="2787650"/>
              <a:ext cx="3169920" cy="1077218"/>
            </a:xfrm>
            <a:prstGeom prst="rect">
              <a:avLst/>
            </a:prstGeom>
            <a:noFill/>
          </p:spPr>
          <p:txBody>
            <a:bodyPr wrap="square">
              <a:spAutoFit/>
            </a:bodyPr>
            <a:lstStyle/>
            <a:p>
              <a:pPr marL="342900" indent="-342900">
                <a:buFont typeface="+mj-lt"/>
                <a:buAutoNum type="arabicPeriod"/>
              </a:pPr>
              <a:r>
                <a:rPr lang="en-SG" sz="1600" dirty="0">
                  <a:solidFill>
                    <a:schemeClr val="accent6"/>
                  </a:solidFill>
                </a:rPr>
                <a:t>distances.csv</a:t>
              </a:r>
            </a:p>
            <a:p>
              <a:pPr marL="342900" indent="-342900">
                <a:buFont typeface="+mj-lt"/>
                <a:buAutoNum type="arabicPeriod"/>
              </a:pPr>
              <a:r>
                <a:rPr lang="en-SG" sz="1600" dirty="0">
                  <a:solidFill>
                    <a:schemeClr val="accent6"/>
                  </a:solidFill>
                </a:rPr>
                <a:t>gps_locations.csv</a:t>
              </a:r>
            </a:p>
            <a:p>
              <a:pPr marL="342900" indent="-342900">
                <a:buFont typeface="+mj-lt"/>
                <a:buAutoNum type="arabicPeriod"/>
              </a:pPr>
              <a:r>
                <a:rPr lang="en-SG" sz="1600" dirty="0">
                  <a:solidFill>
                    <a:schemeClr val="accent6"/>
                  </a:solidFill>
                </a:rPr>
                <a:t>order_lines.csv</a:t>
              </a:r>
            </a:p>
            <a:p>
              <a:pPr marL="342900" indent="-342900">
                <a:buFont typeface="+mj-lt"/>
                <a:buAutoNum type="arabicPeriod"/>
              </a:pPr>
              <a:r>
                <a:rPr lang="en-SG" sz="1600" dirty="0">
                  <a:solidFill>
                    <a:schemeClr val="accent6"/>
                  </a:solidFill>
                </a:rPr>
                <a:t>uom_conversions.csv</a:t>
              </a:r>
            </a:p>
          </p:txBody>
        </p:sp>
      </p:grpSp>
      <p:cxnSp>
        <p:nvCxnSpPr>
          <p:cNvPr id="62" name="Straight Arrow Connector 61">
            <a:extLst>
              <a:ext uri="{FF2B5EF4-FFF2-40B4-BE49-F238E27FC236}">
                <a16:creationId xmlns:a16="http://schemas.microsoft.com/office/drawing/2014/main" id="{6328B2A8-344C-7E89-7D27-D20B80216847}"/>
              </a:ext>
            </a:extLst>
          </p:cNvPr>
          <p:cNvCxnSpPr>
            <a:cxnSpLocks/>
          </p:cNvCxnSpPr>
          <p:nvPr/>
        </p:nvCxnSpPr>
        <p:spPr>
          <a:xfrm>
            <a:off x="5913120" y="2600960"/>
            <a:ext cx="1737360" cy="88738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D89C08-AE94-06F7-6ED5-7F21DC87BDB2}"/>
              </a:ext>
            </a:extLst>
          </p:cNvPr>
          <p:cNvCxnSpPr>
            <a:cxnSpLocks/>
          </p:cNvCxnSpPr>
          <p:nvPr/>
        </p:nvCxnSpPr>
        <p:spPr>
          <a:xfrm>
            <a:off x="5821680" y="3810000"/>
            <a:ext cx="2180230" cy="19692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AEFD79D-8283-A2AB-E02B-A7AC1FA392CF}"/>
              </a:ext>
            </a:extLst>
          </p:cNvPr>
          <p:cNvCxnSpPr>
            <a:cxnSpLocks/>
          </p:cNvCxnSpPr>
          <p:nvPr/>
        </p:nvCxnSpPr>
        <p:spPr>
          <a:xfrm flipV="1">
            <a:off x="6309360" y="4328587"/>
            <a:ext cx="1755087" cy="49246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0" name="Left Bracket 69">
            <a:extLst>
              <a:ext uri="{FF2B5EF4-FFF2-40B4-BE49-F238E27FC236}">
                <a16:creationId xmlns:a16="http://schemas.microsoft.com/office/drawing/2014/main" id="{7377A112-0611-9927-8831-BDA9DBA7FE48}"/>
              </a:ext>
            </a:extLst>
          </p:cNvPr>
          <p:cNvSpPr/>
          <p:nvPr/>
        </p:nvSpPr>
        <p:spPr>
          <a:xfrm>
            <a:off x="7708847" y="3447239"/>
            <a:ext cx="314960" cy="286241"/>
          </a:xfrm>
          <a:prstGeom prst="leftBracket">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9321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843280"/>
            <a:ext cx="10671048" cy="916940"/>
          </a:xfrm>
        </p:spPr>
        <p:txBody>
          <a:bodyPr anchor="t">
            <a:normAutofit/>
          </a:bodyPr>
          <a:lstStyle/>
          <a:p>
            <a:r>
              <a:rPr lang="en-US" sz="2500" dirty="0"/>
              <a:t>Which items should we prioritize?</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Supply Chain Sustainability Analysis</a:t>
            </a:r>
          </a:p>
        </p:txBody>
      </p:sp>
      <p:pic>
        <p:nvPicPr>
          <p:cNvPr id="22" name="Picture 21">
            <a:extLst>
              <a:ext uri="{FF2B5EF4-FFF2-40B4-BE49-F238E27FC236}">
                <a16:creationId xmlns:a16="http://schemas.microsoft.com/office/drawing/2014/main" id="{10812CC7-4587-032F-CC23-4DA55D33D2CA}"/>
              </a:ext>
            </a:extLst>
          </p:cNvPr>
          <p:cNvPicPr>
            <a:picLocks noChangeAspect="1"/>
          </p:cNvPicPr>
          <p:nvPr/>
        </p:nvPicPr>
        <p:blipFill>
          <a:blip r:embed="rId2"/>
          <a:stretch>
            <a:fillRect/>
          </a:stretch>
        </p:blipFill>
        <p:spPr>
          <a:xfrm>
            <a:off x="1512145" y="1643273"/>
            <a:ext cx="9376123" cy="4655927"/>
          </a:xfrm>
          <a:prstGeom prst="rect">
            <a:avLst/>
          </a:prstGeom>
          <a:ln>
            <a:solidFill>
              <a:schemeClr val="accent6"/>
            </a:solidFill>
          </a:ln>
        </p:spPr>
      </p:pic>
      <p:sp>
        <p:nvSpPr>
          <p:cNvPr id="20" name="TextBox 19">
            <a:extLst>
              <a:ext uri="{FF2B5EF4-FFF2-40B4-BE49-F238E27FC236}">
                <a16:creationId xmlns:a16="http://schemas.microsoft.com/office/drawing/2014/main" id="{40FE5BB6-0F4E-DFB0-F653-1E188C9B8459}"/>
              </a:ext>
            </a:extLst>
          </p:cNvPr>
          <p:cNvSpPr txBox="1"/>
          <p:nvPr/>
        </p:nvSpPr>
        <p:spPr>
          <a:xfrm>
            <a:off x="2839435" y="2697480"/>
            <a:ext cx="5237765" cy="1754326"/>
          </a:xfrm>
          <a:prstGeom prst="rect">
            <a:avLst/>
          </a:prstGeom>
          <a:noFill/>
        </p:spPr>
        <p:txBody>
          <a:bodyPr wrap="square" rtlCol="0">
            <a:spAutoFit/>
          </a:bodyPr>
          <a:lstStyle/>
          <a:p>
            <a:r>
              <a:rPr lang="en-SG" b="1" dirty="0">
                <a:solidFill>
                  <a:schemeClr val="accent6"/>
                </a:solidFill>
              </a:rPr>
              <a:t>Across all months, Class A items represent </a:t>
            </a:r>
          </a:p>
          <a:p>
            <a:pPr marL="285750" indent="-285750">
              <a:buFont typeface="Arial" panose="020B0604020202020204" pitchFamily="34" charset="0"/>
              <a:buChar char="•"/>
            </a:pPr>
            <a:r>
              <a:rPr lang="en-SG" b="1" dirty="0">
                <a:solidFill>
                  <a:schemeClr val="accent6"/>
                </a:solidFill>
              </a:rPr>
              <a:t>79.4% of total value</a:t>
            </a:r>
          </a:p>
          <a:p>
            <a:pPr marL="285750" indent="-285750">
              <a:buFont typeface="Arial" panose="020B0604020202020204" pitchFamily="34" charset="0"/>
              <a:buChar char="•"/>
            </a:pPr>
            <a:r>
              <a:rPr lang="en-SG" b="1" dirty="0">
                <a:solidFill>
                  <a:schemeClr val="accent6"/>
                </a:solidFill>
              </a:rPr>
              <a:t>24 (top 5%) out of 557 items</a:t>
            </a:r>
          </a:p>
          <a:p>
            <a:pPr marL="285750" indent="-285750">
              <a:buFont typeface="Arial" panose="020B0604020202020204" pitchFamily="34" charset="0"/>
              <a:buChar char="•"/>
            </a:pPr>
            <a:r>
              <a:rPr lang="en-SG" b="1" dirty="0">
                <a:solidFill>
                  <a:schemeClr val="accent6"/>
                </a:solidFill>
              </a:rPr>
              <a:t>*However, our analysis would need to be validated with month-to-month breakdown due to seasonality trends</a:t>
            </a:r>
          </a:p>
        </p:txBody>
      </p:sp>
      <p:sp>
        <p:nvSpPr>
          <p:cNvPr id="23" name="Right Bracket 22">
            <a:extLst>
              <a:ext uri="{FF2B5EF4-FFF2-40B4-BE49-F238E27FC236}">
                <a16:creationId xmlns:a16="http://schemas.microsoft.com/office/drawing/2014/main" id="{7DB2E969-9860-3484-A882-8E39D316D2B1}"/>
              </a:ext>
            </a:extLst>
          </p:cNvPr>
          <p:cNvSpPr/>
          <p:nvPr/>
        </p:nvSpPr>
        <p:spPr>
          <a:xfrm>
            <a:off x="2560320" y="1859280"/>
            <a:ext cx="81280" cy="4328160"/>
          </a:xfrm>
          <a:prstGeom prst="righ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53822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71D7FF-8B7A-46A7-F8B8-83AA91346F01}"/>
              </a:ext>
            </a:extLst>
          </p:cNvPr>
          <p:cNvSpPr>
            <a:spLocks noGrp="1"/>
          </p:cNvSpPr>
          <p:nvPr>
            <p:ph type="ftr" sz="quarter" idx="11"/>
          </p:nvPr>
        </p:nvSpPr>
        <p:spPr/>
        <p:txBody>
          <a:bodyPr/>
          <a:lstStyle/>
          <a:p>
            <a:pPr>
              <a:spcAft>
                <a:spcPts val="600"/>
              </a:spcAft>
            </a:pPr>
            <a:r>
              <a:rPr lang="en-US" dirty="0"/>
              <a:t>Supply Chain Sustainability Analysis</a:t>
            </a:r>
          </a:p>
        </p:txBody>
      </p:sp>
      <p:sp>
        <p:nvSpPr>
          <p:cNvPr id="6" name="Title 1">
            <a:extLst>
              <a:ext uri="{FF2B5EF4-FFF2-40B4-BE49-F238E27FC236}">
                <a16:creationId xmlns:a16="http://schemas.microsoft.com/office/drawing/2014/main" id="{7729081C-A280-32C0-1AAE-D2F44EA2F012}"/>
              </a:ext>
            </a:extLst>
          </p:cNvPr>
          <p:cNvSpPr>
            <a:spLocks noGrp="1"/>
          </p:cNvSpPr>
          <p:nvPr>
            <p:ph type="title"/>
          </p:nvPr>
        </p:nvSpPr>
        <p:spPr>
          <a:xfrm>
            <a:off x="758952" y="843280"/>
            <a:ext cx="10671048" cy="916940"/>
          </a:xfrm>
        </p:spPr>
        <p:txBody>
          <a:bodyPr anchor="t">
            <a:normAutofit/>
          </a:bodyPr>
          <a:lstStyle/>
          <a:p>
            <a:r>
              <a:rPr lang="en-US" sz="2500" dirty="0"/>
              <a:t>Annex: DATA PREPARATION IN R</a:t>
            </a:r>
          </a:p>
        </p:txBody>
      </p:sp>
      <p:grpSp>
        <p:nvGrpSpPr>
          <p:cNvPr id="41" name="Group 40">
            <a:extLst>
              <a:ext uri="{FF2B5EF4-FFF2-40B4-BE49-F238E27FC236}">
                <a16:creationId xmlns:a16="http://schemas.microsoft.com/office/drawing/2014/main" id="{4A69C5EB-B8A7-97DF-F5DB-5B720AA08147}"/>
              </a:ext>
            </a:extLst>
          </p:cNvPr>
          <p:cNvGrpSpPr/>
          <p:nvPr/>
        </p:nvGrpSpPr>
        <p:grpSpPr>
          <a:xfrm>
            <a:off x="606016" y="1760220"/>
            <a:ext cx="6009730" cy="2301813"/>
            <a:chOff x="3818485" y="1403063"/>
            <a:chExt cx="6009730" cy="2301813"/>
          </a:xfrm>
        </p:grpSpPr>
        <p:grpSp>
          <p:nvGrpSpPr>
            <p:cNvPr id="26" name="Group 25">
              <a:extLst>
                <a:ext uri="{FF2B5EF4-FFF2-40B4-BE49-F238E27FC236}">
                  <a16:creationId xmlns:a16="http://schemas.microsoft.com/office/drawing/2014/main" id="{301A230D-1DEB-0E52-E122-8D08EA468412}"/>
                </a:ext>
              </a:extLst>
            </p:cNvPr>
            <p:cNvGrpSpPr/>
            <p:nvPr/>
          </p:nvGrpSpPr>
          <p:grpSpPr>
            <a:xfrm>
              <a:off x="3876427" y="2016872"/>
              <a:ext cx="4798812" cy="1643124"/>
              <a:chOff x="4053840" y="2216149"/>
              <a:chExt cx="5575493" cy="2033174"/>
            </a:xfrm>
          </p:grpSpPr>
          <p:pic>
            <p:nvPicPr>
              <p:cNvPr id="18" name="Picture 17">
                <a:extLst>
                  <a:ext uri="{FF2B5EF4-FFF2-40B4-BE49-F238E27FC236}">
                    <a16:creationId xmlns:a16="http://schemas.microsoft.com/office/drawing/2014/main" id="{6E19B8CA-1F73-FF39-437D-C5F4F49C3CE5}"/>
                  </a:ext>
                </a:extLst>
              </p:cNvPr>
              <p:cNvPicPr>
                <a:picLocks noChangeAspect="1"/>
              </p:cNvPicPr>
              <p:nvPr/>
            </p:nvPicPr>
            <p:blipFill>
              <a:blip r:embed="rId2"/>
              <a:stretch>
                <a:fillRect/>
              </a:stretch>
            </p:blipFill>
            <p:spPr>
              <a:xfrm>
                <a:off x="4053840" y="2225040"/>
                <a:ext cx="5575493" cy="955666"/>
              </a:xfrm>
              <a:prstGeom prst="rect">
                <a:avLst/>
              </a:prstGeom>
            </p:spPr>
          </p:pic>
          <p:pic>
            <p:nvPicPr>
              <p:cNvPr id="20" name="Picture 19">
                <a:extLst>
                  <a:ext uri="{FF2B5EF4-FFF2-40B4-BE49-F238E27FC236}">
                    <a16:creationId xmlns:a16="http://schemas.microsoft.com/office/drawing/2014/main" id="{E8C8521E-8A2D-F201-4672-347D98938D51}"/>
                  </a:ext>
                </a:extLst>
              </p:cNvPr>
              <p:cNvPicPr>
                <a:picLocks noChangeAspect="1"/>
              </p:cNvPicPr>
              <p:nvPr/>
            </p:nvPicPr>
            <p:blipFill>
              <a:blip r:embed="rId3"/>
              <a:stretch>
                <a:fillRect/>
              </a:stretch>
            </p:blipFill>
            <p:spPr>
              <a:xfrm>
                <a:off x="7587173" y="3293657"/>
                <a:ext cx="2042160" cy="931263"/>
              </a:xfrm>
              <a:prstGeom prst="rect">
                <a:avLst/>
              </a:prstGeom>
            </p:spPr>
          </p:pic>
          <p:sp>
            <p:nvSpPr>
              <p:cNvPr id="21" name="Rectangle 20">
                <a:extLst>
                  <a:ext uri="{FF2B5EF4-FFF2-40B4-BE49-F238E27FC236}">
                    <a16:creationId xmlns:a16="http://schemas.microsoft.com/office/drawing/2014/main" id="{024EA3D5-C03A-F128-32CC-4D1CBF04253A}"/>
                  </a:ext>
                </a:extLst>
              </p:cNvPr>
              <p:cNvSpPr/>
              <p:nvPr/>
            </p:nvSpPr>
            <p:spPr>
              <a:xfrm>
                <a:off x="4102101" y="2225040"/>
                <a:ext cx="4229100" cy="955666"/>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0BB40690-12D3-D980-3638-564505AC09BA}"/>
                  </a:ext>
                </a:extLst>
              </p:cNvPr>
              <p:cNvSpPr/>
              <p:nvPr/>
            </p:nvSpPr>
            <p:spPr>
              <a:xfrm>
                <a:off x="8890000" y="2216150"/>
                <a:ext cx="717804" cy="955666"/>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B9E08BE6-DF81-F727-FF6A-B1356920C95B}"/>
                  </a:ext>
                </a:extLst>
              </p:cNvPr>
              <p:cNvSpPr/>
              <p:nvPr/>
            </p:nvSpPr>
            <p:spPr>
              <a:xfrm>
                <a:off x="8890000" y="3293657"/>
                <a:ext cx="717804" cy="955666"/>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628EC19-752D-22DD-5E71-60D641F327BA}"/>
                  </a:ext>
                </a:extLst>
              </p:cNvPr>
              <p:cNvSpPr/>
              <p:nvPr/>
            </p:nvSpPr>
            <p:spPr>
              <a:xfrm>
                <a:off x="7587173" y="3293657"/>
                <a:ext cx="744028" cy="955666"/>
              </a:xfrm>
              <a:prstGeom prst="rect">
                <a:avLst/>
              </a:prstGeom>
              <a:solidFill>
                <a:srgbClr val="000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544E5B83-1045-690C-79AF-3889B24AB169}"/>
                  </a:ext>
                </a:extLst>
              </p:cNvPr>
              <p:cNvSpPr/>
              <p:nvPr/>
            </p:nvSpPr>
            <p:spPr>
              <a:xfrm>
                <a:off x="8331201" y="2216149"/>
                <a:ext cx="558799" cy="2033173"/>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0" name="TextBox 29">
              <a:extLst>
                <a:ext uri="{FF2B5EF4-FFF2-40B4-BE49-F238E27FC236}">
                  <a16:creationId xmlns:a16="http://schemas.microsoft.com/office/drawing/2014/main" id="{38B83F75-FA7F-0DDC-DB3B-442F1A47751E}"/>
                </a:ext>
              </a:extLst>
            </p:cNvPr>
            <p:cNvSpPr txBox="1"/>
            <p:nvPr/>
          </p:nvSpPr>
          <p:spPr>
            <a:xfrm>
              <a:off x="3818485" y="1403063"/>
              <a:ext cx="6009730" cy="461665"/>
            </a:xfrm>
            <a:prstGeom prst="rect">
              <a:avLst/>
            </a:prstGeom>
            <a:noFill/>
          </p:spPr>
          <p:txBody>
            <a:bodyPr wrap="square" rtlCol="0">
              <a:spAutoFit/>
            </a:bodyPr>
            <a:lstStyle/>
            <a:p>
              <a:r>
                <a:rPr lang="en-SG" sz="1200" b="1" dirty="0">
                  <a:solidFill>
                    <a:schemeClr val="accent6"/>
                  </a:solidFill>
                </a:rPr>
                <a:t>Step 1</a:t>
              </a:r>
              <a:r>
                <a:rPr lang="en-SG" sz="1200" dirty="0">
                  <a:solidFill>
                    <a:schemeClr val="accent6"/>
                  </a:solidFill>
                </a:rPr>
                <a:t>: Merge orders &amp; unit of measure (UOM) conversion into single file</a:t>
              </a:r>
            </a:p>
            <a:p>
              <a:r>
                <a:rPr lang="en-SG" sz="1200" dirty="0">
                  <a:solidFill>
                    <a:schemeClr val="accent6"/>
                  </a:solidFill>
                </a:rPr>
                <a:t>based on item code (item ID)</a:t>
              </a:r>
            </a:p>
          </p:txBody>
        </p:sp>
        <p:sp>
          <p:nvSpPr>
            <p:cNvPr id="38" name="Rectangle 37">
              <a:extLst>
                <a:ext uri="{FF2B5EF4-FFF2-40B4-BE49-F238E27FC236}">
                  <a16:creationId xmlns:a16="http://schemas.microsoft.com/office/drawing/2014/main" id="{15BD480D-88BB-7118-FFAA-FE5425FC00D3}"/>
                </a:ext>
              </a:extLst>
            </p:cNvPr>
            <p:cNvSpPr/>
            <p:nvPr/>
          </p:nvSpPr>
          <p:spPr>
            <a:xfrm>
              <a:off x="3822191" y="1932181"/>
              <a:ext cx="5403087" cy="177269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40" name="Group 39">
            <a:extLst>
              <a:ext uri="{FF2B5EF4-FFF2-40B4-BE49-F238E27FC236}">
                <a16:creationId xmlns:a16="http://schemas.microsoft.com/office/drawing/2014/main" id="{0344E999-5440-7573-0B2F-40A669E4F4B3}"/>
              </a:ext>
            </a:extLst>
          </p:cNvPr>
          <p:cNvGrpSpPr/>
          <p:nvPr/>
        </p:nvGrpSpPr>
        <p:grpSpPr>
          <a:xfrm>
            <a:off x="585339" y="4235701"/>
            <a:ext cx="5427471" cy="1926411"/>
            <a:chOff x="3797808" y="3878544"/>
            <a:chExt cx="5427471" cy="1926411"/>
          </a:xfrm>
        </p:grpSpPr>
        <p:pic>
          <p:nvPicPr>
            <p:cNvPr id="32" name="Picture 31">
              <a:extLst>
                <a:ext uri="{FF2B5EF4-FFF2-40B4-BE49-F238E27FC236}">
                  <a16:creationId xmlns:a16="http://schemas.microsoft.com/office/drawing/2014/main" id="{6C139049-B3AC-4FD0-F05E-9A4422A79564}"/>
                </a:ext>
              </a:extLst>
            </p:cNvPr>
            <p:cNvPicPr>
              <a:picLocks noChangeAspect="1"/>
            </p:cNvPicPr>
            <p:nvPr/>
          </p:nvPicPr>
          <p:blipFill>
            <a:blip r:embed="rId4"/>
            <a:stretch>
              <a:fillRect/>
            </a:stretch>
          </p:blipFill>
          <p:spPr>
            <a:xfrm>
              <a:off x="3917966" y="4493555"/>
              <a:ext cx="1694094" cy="1199066"/>
            </a:xfrm>
            <a:prstGeom prst="rect">
              <a:avLst/>
            </a:prstGeom>
          </p:spPr>
        </p:pic>
        <p:pic>
          <p:nvPicPr>
            <p:cNvPr id="34" name="Picture 33">
              <a:extLst>
                <a:ext uri="{FF2B5EF4-FFF2-40B4-BE49-F238E27FC236}">
                  <a16:creationId xmlns:a16="http://schemas.microsoft.com/office/drawing/2014/main" id="{C72CC194-868A-6775-31BE-819CBC107521}"/>
                </a:ext>
              </a:extLst>
            </p:cNvPr>
            <p:cNvPicPr>
              <a:picLocks noChangeAspect="1"/>
            </p:cNvPicPr>
            <p:nvPr/>
          </p:nvPicPr>
          <p:blipFill>
            <a:blip r:embed="rId5"/>
            <a:stretch>
              <a:fillRect/>
            </a:stretch>
          </p:blipFill>
          <p:spPr>
            <a:xfrm>
              <a:off x="6823350" y="4493555"/>
              <a:ext cx="2038507" cy="1202197"/>
            </a:xfrm>
            <a:prstGeom prst="rect">
              <a:avLst/>
            </a:prstGeom>
          </p:spPr>
        </p:pic>
        <p:sp>
          <p:nvSpPr>
            <p:cNvPr id="35" name="TextBox 34">
              <a:extLst>
                <a:ext uri="{FF2B5EF4-FFF2-40B4-BE49-F238E27FC236}">
                  <a16:creationId xmlns:a16="http://schemas.microsoft.com/office/drawing/2014/main" id="{29164AAA-3AA5-7E8D-DD48-409C250BB57C}"/>
                </a:ext>
              </a:extLst>
            </p:cNvPr>
            <p:cNvSpPr txBox="1"/>
            <p:nvPr/>
          </p:nvSpPr>
          <p:spPr>
            <a:xfrm>
              <a:off x="3797808" y="3878544"/>
              <a:ext cx="5403087" cy="461665"/>
            </a:xfrm>
            <a:prstGeom prst="rect">
              <a:avLst/>
            </a:prstGeom>
            <a:noFill/>
          </p:spPr>
          <p:txBody>
            <a:bodyPr wrap="square" rtlCol="0">
              <a:spAutoFit/>
            </a:bodyPr>
            <a:lstStyle/>
            <a:p>
              <a:r>
                <a:rPr lang="en-SG" sz="1200" b="1" dirty="0">
                  <a:solidFill>
                    <a:schemeClr val="accent6"/>
                  </a:solidFill>
                </a:rPr>
                <a:t>Step 2</a:t>
              </a:r>
              <a:r>
                <a:rPr lang="en-SG" sz="1200" dirty="0">
                  <a:solidFill>
                    <a:schemeClr val="accent6"/>
                  </a:solidFill>
                </a:rPr>
                <a:t>: Split location based on comma (,) separator into two distinct columns – Country &amp; City</a:t>
              </a:r>
            </a:p>
          </p:txBody>
        </p:sp>
        <p:sp>
          <p:nvSpPr>
            <p:cNvPr id="37" name="Arrow: Right 36">
              <a:extLst>
                <a:ext uri="{FF2B5EF4-FFF2-40B4-BE49-F238E27FC236}">
                  <a16:creationId xmlns:a16="http://schemas.microsoft.com/office/drawing/2014/main" id="{C1B4217E-4EDD-2A10-899A-30927E0BFCC0}"/>
                </a:ext>
              </a:extLst>
            </p:cNvPr>
            <p:cNvSpPr/>
            <p:nvPr/>
          </p:nvSpPr>
          <p:spPr>
            <a:xfrm>
              <a:off x="5907825" y="4947981"/>
              <a:ext cx="619760" cy="375920"/>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FF3C042A-8EBC-E333-7FDB-E17F1412D0DE}"/>
                </a:ext>
              </a:extLst>
            </p:cNvPr>
            <p:cNvSpPr/>
            <p:nvPr/>
          </p:nvSpPr>
          <p:spPr>
            <a:xfrm>
              <a:off x="3797808" y="4411580"/>
              <a:ext cx="5427471" cy="139337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 name="Group 1">
            <a:extLst>
              <a:ext uri="{FF2B5EF4-FFF2-40B4-BE49-F238E27FC236}">
                <a16:creationId xmlns:a16="http://schemas.microsoft.com/office/drawing/2014/main" id="{86DFA777-2BC3-DB52-45FB-56882A97337C}"/>
              </a:ext>
            </a:extLst>
          </p:cNvPr>
          <p:cNvGrpSpPr/>
          <p:nvPr/>
        </p:nvGrpSpPr>
        <p:grpSpPr>
          <a:xfrm>
            <a:off x="6243007" y="1760220"/>
            <a:ext cx="5427471" cy="1926411"/>
            <a:chOff x="3797808" y="3878544"/>
            <a:chExt cx="5427471" cy="1926411"/>
          </a:xfrm>
        </p:grpSpPr>
        <p:sp>
          <p:nvSpPr>
            <p:cNvPr id="3" name="TextBox 2">
              <a:extLst>
                <a:ext uri="{FF2B5EF4-FFF2-40B4-BE49-F238E27FC236}">
                  <a16:creationId xmlns:a16="http://schemas.microsoft.com/office/drawing/2014/main" id="{4B1E9B1B-3295-469F-4B1F-4769D51485DC}"/>
                </a:ext>
              </a:extLst>
            </p:cNvPr>
            <p:cNvSpPr txBox="1"/>
            <p:nvPr/>
          </p:nvSpPr>
          <p:spPr>
            <a:xfrm>
              <a:off x="3797808" y="3878544"/>
              <a:ext cx="5403087" cy="276999"/>
            </a:xfrm>
            <a:prstGeom prst="rect">
              <a:avLst/>
            </a:prstGeom>
            <a:noFill/>
          </p:spPr>
          <p:txBody>
            <a:bodyPr wrap="square" rtlCol="0">
              <a:spAutoFit/>
            </a:bodyPr>
            <a:lstStyle/>
            <a:p>
              <a:r>
                <a:rPr lang="en-SG" sz="1200" b="1" dirty="0">
                  <a:solidFill>
                    <a:schemeClr val="accent6"/>
                  </a:solidFill>
                </a:rPr>
                <a:t>Step 3</a:t>
              </a:r>
              <a:r>
                <a:rPr lang="en-SG" sz="1200" dirty="0">
                  <a:solidFill>
                    <a:schemeClr val="accent6"/>
                  </a:solidFill>
                </a:rPr>
                <a:t>: Create a new field for total value based on Quantity * Cost of Goods</a:t>
              </a:r>
            </a:p>
          </p:txBody>
        </p:sp>
        <p:sp>
          <p:nvSpPr>
            <p:cNvPr id="5" name="Rectangle 4">
              <a:extLst>
                <a:ext uri="{FF2B5EF4-FFF2-40B4-BE49-F238E27FC236}">
                  <a16:creationId xmlns:a16="http://schemas.microsoft.com/office/drawing/2014/main" id="{E3F6699D-FB18-20D5-BCA9-F238C3EFFB4A}"/>
                </a:ext>
              </a:extLst>
            </p:cNvPr>
            <p:cNvSpPr/>
            <p:nvPr/>
          </p:nvSpPr>
          <p:spPr>
            <a:xfrm>
              <a:off x="3797808" y="4411580"/>
              <a:ext cx="5427471" cy="1393375"/>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7" name="Rectangle 6">
            <a:extLst>
              <a:ext uri="{FF2B5EF4-FFF2-40B4-BE49-F238E27FC236}">
                <a16:creationId xmlns:a16="http://schemas.microsoft.com/office/drawing/2014/main" id="{413CB897-9145-7B4A-043E-08846A05C00B}"/>
              </a:ext>
            </a:extLst>
          </p:cNvPr>
          <p:cNvSpPr>
            <a:spLocks noChangeArrowheads="1"/>
          </p:cNvSpPr>
          <p:nvPr/>
        </p:nvSpPr>
        <p:spPr bwMode="auto">
          <a:xfrm>
            <a:off x="6594343" y="2625511"/>
            <a:ext cx="446836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rgbClr val="0000FF"/>
                </a:solidFill>
                <a:effectLst/>
                <a:latin typeface="Lucida Console" panose="020B0609040504020204" pitchFamily="49" charset="0"/>
              </a:rPr>
              <a:t># total value of customer order </a:t>
            </a:r>
          </a:p>
          <a:p>
            <a:pPr marR="0" lvl="0" algn="l" defTabSz="914400" rtl="0" eaLnBrk="0" fontAlgn="base" latinLnBrk="0" hangingPunct="0">
              <a:lnSpc>
                <a:spcPct val="100000"/>
              </a:lnSpc>
              <a:spcBef>
                <a:spcPct val="0"/>
              </a:spcBef>
              <a:spcAft>
                <a:spcPct val="0"/>
              </a:spcAft>
              <a:buClrTx/>
              <a:buSzTx/>
              <a:tabLst/>
            </a:pPr>
            <a:endParaRPr lang="en-US" altLang="en-US" sz="1200" dirty="0">
              <a:solidFill>
                <a:srgbClr val="0000FF"/>
              </a:solidFill>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err="1">
                <a:ln>
                  <a:noFill/>
                </a:ln>
                <a:solidFill>
                  <a:srgbClr val="0000FF"/>
                </a:solidFill>
                <a:effectLst/>
                <a:latin typeface="Lucida Console" panose="020B0609040504020204" pitchFamily="49" charset="0"/>
              </a:rPr>
              <a:t>masterOrder$TotalValue</a:t>
            </a:r>
            <a:r>
              <a:rPr kumimoji="0" lang="en-US" altLang="en-US" sz="1200" b="0" i="0" u="none" strike="noStrike" cap="none" normalizeH="0" baseline="0" dirty="0">
                <a:ln>
                  <a:noFill/>
                </a:ln>
                <a:solidFill>
                  <a:srgbClr val="0000FF"/>
                </a:solidFill>
                <a:effectLst/>
                <a:latin typeface="Lucida Console" panose="020B0609040504020204" pitchFamily="49" charset="0"/>
              </a:rPr>
              <a:t>= </a:t>
            </a:r>
            <a:r>
              <a:rPr kumimoji="0" lang="en-US" altLang="en-US" sz="1200" b="0" i="0" u="none" strike="noStrike" cap="none" normalizeH="0" baseline="0" dirty="0" err="1">
                <a:ln>
                  <a:noFill/>
                </a:ln>
                <a:solidFill>
                  <a:srgbClr val="0000FF"/>
                </a:solidFill>
                <a:effectLst/>
                <a:latin typeface="Lucida Console" panose="020B0609040504020204" pitchFamily="49" charset="0"/>
              </a:rPr>
              <a:t>masterOrder$Units</a:t>
            </a:r>
            <a:r>
              <a:rPr kumimoji="0" lang="en-US" altLang="en-US" sz="1200" b="0" i="0" u="none" strike="noStrike" cap="none" normalizeH="0" baseline="0" dirty="0">
                <a:ln>
                  <a:noFill/>
                </a:ln>
                <a:solidFill>
                  <a:srgbClr val="0000FF"/>
                </a:solidFill>
                <a:effectLst/>
                <a:latin typeface="Lucida Console" panose="020B0609040504020204" pitchFamily="49" charset="0"/>
              </a:rPr>
              <a:t> * </a:t>
            </a:r>
            <a:r>
              <a:rPr kumimoji="0" lang="en-US" altLang="en-US" sz="1200" b="0" i="0" u="none" strike="noStrike" cap="none" normalizeH="0" baseline="0" dirty="0" err="1">
                <a:ln>
                  <a:noFill/>
                </a:ln>
                <a:solidFill>
                  <a:srgbClr val="0000FF"/>
                </a:solidFill>
                <a:effectLst/>
                <a:latin typeface="Lucida Console" panose="020B0609040504020204" pitchFamily="49" charset="0"/>
              </a:rPr>
              <a:t>masterOrder$Euros</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793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3468765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9796220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{0BE48B3B-1440-486B-ABF8-989681F758FE}tf78438558_win32</Template>
  <TotalTime>53</TotalTime>
  <Words>785</Words>
  <Application>Microsoft Office PowerPoint</Application>
  <PresentationFormat>Widescreen</PresentationFormat>
  <Paragraphs>172</Paragraphs>
  <Slides>20</Slides>
  <Notes>0</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Black</vt:lpstr>
      <vt:lpstr>Lucida Console</vt:lpstr>
      <vt:lpstr>Sabon Next LT</vt:lpstr>
      <vt:lpstr>Office Theme</vt:lpstr>
      <vt:lpstr>Supply chain sustainability analysis</vt:lpstr>
      <vt:lpstr>AGENDA</vt:lpstr>
      <vt:lpstr>Problem</vt:lpstr>
      <vt:lpstr>Annex: DATA PREPARATION IN R</vt:lpstr>
      <vt:lpstr>Which items should we prioritize?</vt:lpstr>
      <vt:lpstr>Annex: DATA PREPARATION IN R</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sustainability analysis</dc:title>
  <dc:subject/>
  <dc:creator>#IAN CEDRIC IO#</dc:creator>
  <cp:lastModifiedBy>#IAN CEDRIC IO#</cp:lastModifiedBy>
  <cp:revision>12</cp:revision>
  <dcterms:created xsi:type="dcterms:W3CDTF">2024-02-14T07:54:55Z</dcterms:created>
  <dcterms:modified xsi:type="dcterms:W3CDTF">2024-02-14T08:51:19Z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